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553" r:id="rId2"/>
    <p:sldId id="496" r:id="rId3"/>
    <p:sldId id="584" r:id="rId4"/>
    <p:sldId id="585" r:id="rId5"/>
    <p:sldId id="605" r:id="rId6"/>
    <p:sldId id="602" r:id="rId7"/>
    <p:sldId id="609" r:id="rId8"/>
    <p:sldId id="610" r:id="rId9"/>
    <p:sldId id="611" r:id="rId10"/>
    <p:sldId id="604" r:id="rId11"/>
    <p:sldId id="606" r:id="rId12"/>
    <p:sldId id="607" r:id="rId13"/>
    <p:sldId id="608" r:id="rId14"/>
    <p:sldId id="603" r:id="rId15"/>
    <p:sldId id="57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no3" initials="o" lastIdx="1" clrIdx="0">
    <p:extLst>
      <p:ext uri="{19B8F6BF-5375-455C-9EA6-DF929625EA0E}">
        <p15:presenceInfo xmlns:p15="http://schemas.microsoft.com/office/powerpoint/2012/main" userId="c61375fb73bae6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3" autoAdjust="0"/>
    <p:restoredTop sz="95256" autoAdjust="0"/>
  </p:normalViewPr>
  <p:slideViewPr>
    <p:cSldViewPr snapToGrid="0">
      <p:cViewPr>
        <p:scale>
          <a:sx n="75" d="100"/>
          <a:sy n="75" d="100"/>
        </p:scale>
        <p:origin x="726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8D810-B916-4B75-9C8A-FBC71DDDDE68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013D9-6195-486B-B930-66C7E8B07D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77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>
              <a:ea typeface="等线" panose="02010600030101010101" charset="-122"/>
            </a:endParaRPr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4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7224A-5E25-4BFC-93B3-3B7FFFC4B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7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7224A-5E25-4BFC-93B3-3B7FFFC4B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33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7224A-5E25-4BFC-93B3-3B7FFFC4B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61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7224A-5E25-4BFC-93B3-3B7FFFC4B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81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7224A-5E25-4BFC-93B3-3B7FFFC4B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70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C8BCAC-A2E0-4210-82D8-7CB04EB63699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东南大学计算机学院万维网数据科学实验室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 编辑母版文本样式</a:t>
            </a:r>
          </a:p>
          <a:p>
            <a:pPr lvl="1"/>
            <a:r>
              <a:rPr lang="zh-CN" altLang="en-US" dirty="0"/>
              <a:t> 第二级</a:t>
            </a:r>
          </a:p>
          <a:p>
            <a:pPr lvl="2"/>
            <a:r>
              <a:rPr lang="zh-CN" altLang="en-US" dirty="0"/>
              <a:t> 第三级</a:t>
            </a:r>
          </a:p>
          <a:p>
            <a:pPr lvl="3"/>
            <a:r>
              <a:rPr lang="zh-CN" altLang="en-US" dirty="0"/>
              <a:t> 第四级</a:t>
            </a:r>
          </a:p>
          <a:p>
            <a:pPr lvl="4"/>
            <a:r>
              <a:rPr lang="zh-CN" altLang="en-US" dirty="0"/>
              <a:t> 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10EB29E-7357-40D6-82D8-CE317A133CA0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东南大学计算机学院万维网数据科学实验室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811" y="0"/>
            <a:ext cx="1061798" cy="7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2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 编辑母版文本样式</a:t>
            </a:r>
          </a:p>
          <a:p>
            <a:pPr lvl="1"/>
            <a:r>
              <a:rPr lang="zh-CN" altLang="en-US" dirty="0"/>
              <a:t> 第二级</a:t>
            </a:r>
          </a:p>
          <a:p>
            <a:pPr lvl="2"/>
            <a:r>
              <a:rPr lang="zh-CN" altLang="en-US" dirty="0"/>
              <a:t> 第三级</a:t>
            </a:r>
          </a:p>
          <a:p>
            <a:pPr lvl="3"/>
            <a:r>
              <a:rPr lang="zh-CN" altLang="en-US" dirty="0"/>
              <a:t> 第四级</a:t>
            </a:r>
          </a:p>
          <a:p>
            <a:pPr lvl="4"/>
            <a:r>
              <a:rPr lang="zh-CN" altLang="en-US" dirty="0"/>
              <a:t> 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E21AD65-3866-459E-83C2-569DD9DA3536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东南大学计算机学院万维网数据科学实验室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811" y="0"/>
            <a:ext cx="1061798" cy="7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3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52000" eaLnBrk="0">
              <a:buFont typeface="Wingdings" panose="05000000000000000000" pitchFamily="2" charset="2"/>
              <a:buChar char="n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-252000">
              <a:buFont typeface="Wingdings" panose="05000000000000000000" pitchFamily="2" charset="2"/>
              <a:buChar char="p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31520" indent="-252000">
              <a:buFont typeface="Wingdings" panose="05000000000000000000" pitchFamily="2" charset="2"/>
              <a:buChar char="p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05840" indent="-252000">
              <a:buFont typeface="Wingdings" panose="05000000000000000000" pitchFamily="2" charset="2"/>
              <a:buChar char="p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280160" indent="-252000">
              <a:buFont typeface="Wingdings" panose="05000000000000000000" pitchFamily="2" charset="2"/>
              <a:buChar char="p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B82813E-9CE0-464E-B9DD-70AA2690241B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东南大学计算机学院万维网数据科学实验室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811" y="0"/>
            <a:ext cx="1061798" cy="7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538552-0410-4BE7-8FA2-B72A0142CB2A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东南大学计算机学院万维网数据科学实验室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811" y="0"/>
            <a:ext cx="1061798" cy="7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 编辑母版文本样式</a:t>
            </a:r>
          </a:p>
          <a:p>
            <a:pPr lvl="1"/>
            <a:r>
              <a:rPr lang="zh-CN" altLang="en-US" dirty="0"/>
              <a:t> 第二级</a:t>
            </a:r>
          </a:p>
          <a:p>
            <a:pPr lvl="2"/>
            <a:r>
              <a:rPr lang="zh-CN" altLang="en-US" dirty="0"/>
              <a:t> 第三级</a:t>
            </a:r>
          </a:p>
          <a:p>
            <a:pPr lvl="3"/>
            <a:r>
              <a:rPr lang="zh-CN" altLang="en-US" dirty="0"/>
              <a:t> 第四级</a:t>
            </a:r>
          </a:p>
          <a:p>
            <a:pPr lvl="4"/>
            <a:r>
              <a:rPr lang="zh-CN" altLang="en-US" dirty="0"/>
              <a:t> 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 编辑母版文本样式</a:t>
            </a:r>
          </a:p>
          <a:p>
            <a:pPr lvl="1"/>
            <a:r>
              <a:rPr lang="zh-CN" altLang="en-US" dirty="0"/>
              <a:t> 第二级</a:t>
            </a:r>
          </a:p>
          <a:p>
            <a:pPr lvl="2"/>
            <a:r>
              <a:rPr lang="zh-CN" altLang="en-US" dirty="0"/>
              <a:t> 第三级</a:t>
            </a:r>
          </a:p>
          <a:p>
            <a:pPr lvl="3"/>
            <a:r>
              <a:rPr lang="zh-CN" altLang="en-US" dirty="0"/>
              <a:t> 第四级</a:t>
            </a:r>
          </a:p>
          <a:p>
            <a:pPr lvl="4"/>
            <a:r>
              <a:rPr lang="zh-CN" altLang="en-US" dirty="0"/>
              <a:t> 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6B8CD5F-E6BC-488D-88A3-F567EB916EA4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东南大学计算机学院万维网数据科学实验室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811" y="0"/>
            <a:ext cx="1061798" cy="7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7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 编辑母版文本样式</a:t>
            </a:r>
          </a:p>
          <a:p>
            <a:pPr lvl="1"/>
            <a:r>
              <a:rPr lang="zh-CN" altLang="en-US" dirty="0"/>
              <a:t> 第二级</a:t>
            </a:r>
          </a:p>
          <a:p>
            <a:pPr lvl="2"/>
            <a:r>
              <a:rPr lang="zh-CN" altLang="en-US" dirty="0"/>
              <a:t> 第三级</a:t>
            </a:r>
          </a:p>
          <a:p>
            <a:pPr lvl="3"/>
            <a:r>
              <a:rPr lang="zh-CN" altLang="en-US" dirty="0"/>
              <a:t> 第四级</a:t>
            </a:r>
          </a:p>
          <a:p>
            <a:pPr lvl="4"/>
            <a:r>
              <a:rPr lang="zh-CN" altLang="en-US" dirty="0"/>
              <a:t> 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 编辑母版文本样式</a:t>
            </a:r>
          </a:p>
          <a:p>
            <a:pPr lvl="1"/>
            <a:r>
              <a:rPr lang="zh-CN" altLang="en-US" dirty="0"/>
              <a:t> 第二级</a:t>
            </a:r>
          </a:p>
          <a:p>
            <a:pPr lvl="2"/>
            <a:r>
              <a:rPr lang="zh-CN" altLang="en-US" dirty="0"/>
              <a:t> 第三级</a:t>
            </a:r>
          </a:p>
          <a:p>
            <a:pPr lvl="3"/>
            <a:r>
              <a:rPr lang="zh-CN" altLang="en-US" dirty="0"/>
              <a:t> 第四级</a:t>
            </a:r>
          </a:p>
          <a:p>
            <a:pPr lvl="4"/>
            <a:r>
              <a:rPr lang="zh-CN" altLang="en-US" dirty="0"/>
              <a:t> 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3895E4F-A613-43E0-9668-386D7E6E2A56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东南大学计算机学院万维网数据科学实验室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811" y="0"/>
            <a:ext cx="1061798" cy="7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7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8CC518B-3E82-4A8E-B0DE-1F8627ED5476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东南大学计算机学院万维网数据科学实验室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811" y="0"/>
            <a:ext cx="1061798" cy="7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3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F4FE802-8592-44CE-9304-CC09E33A0B87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东南大学计算机学院万维网数据科学实验室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811" y="0"/>
            <a:ext cx="1061798" cy="7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5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 编辑母版文本样式</a:t>
            </a:r>
          </a:p>
          <a:p>
            <a:pPr lvl="1"/>
            <a:r>
              <a:rPr lang="zh-CN" altLang="en-US" dirty="0"/>
              <a:t> 第二级</a:t>
            </a:r>
          </a:p>
          <a:p>
            <a:pPr lvl="2"/>
            <a:r>
              <a:rPr lang="zh-CN" altLang="en-US" dirty="0"/>
              <a:t> 第三级</a:t>
            </a:r>
          </a:p>
          <a:p>
            <a:pPr lvl="3"/>
            <a:r>
              <a:rPr lang="zh-CN" altLang="en-US" dirty="0"/>
              <a:t> 第四级</a:t>
            </a:r>
          </a:p>
          <a:p>
            <a:pPr lvl="4"/>
            <a:r>
              <a:rPr lang="zh-CN" altLang="en-US" dirty="0"/>
              <a:t> 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D8A293B-26C8-40CA-AA31-7ABFC675CD7B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东南大学计算机学院万维网数据科学实验室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811" y="0"/>
            <a:ext cx="1061798" cy="7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9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EDF3E31-770A-45B6-8316-1C8C02839ADA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东南大学计算机学院万维网数据科学实验室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811" y="0"/>
            <a:ext cx="1061798" cy="7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1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 编辑母版文本样式</a:t>
            </a:r>
          </a:p>
          <a:p>
            <a:pPr lvl="1"/>
            <a:r>
              <a:rPr lang="zh-CN" altLang="en-US" dirty="0"/>
              <a:t> 第二级</a:t>
            </a:r>
          </a:p>
          <a:p>
            <a:pPr lvl="2"/>
            <a:r>
              <a:rPr lang="zh-CN" altLang="en-US" dirty="0"/>
              <a:t> 第三级</a:t>
            </a:r>
          </a:p>
          <a:p>
            <a:pPr lvl="3"/>
            <a:r>
              <a:rPr lang="zh-CN" altLang="en-US" dirty="0"/>
              <a:t> 第四级</a:t>
            </a:r>
          </a:p>
          <a:p>
            <a:pPr lvl="4"/>
            <a:r>
              <a:rPr lang="zh-CN" altLang="en-US" dirty="0"/>
              <a:t> 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0FAF4B3-3B77-4AF3-9957-AC118F91AEBF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东南大学计算机学院万维网数据科学实验室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3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Wingdings" panose="05000000000000000000" pitchFamily="2" charset="2"/>
        <a:buChar char="p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Wingdings" panose="05000000000000000000" pitchFamily="2" charset="2"/>
        <a:buChar char="p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Wingdings" panose="05000000000000000000" pitchFamily="2" charset="2"/>
        <a:buChar char="p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338" y="284163"/>
            <a:ext cx="2168525" cy="146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95566" y="5793061"/>
            <a:ext cx="4717774" cy="365125"/>
          </a:xfrm>
          <a:noFill/>
          <a:ln>
            <a:noFill/>
          </a:ln>
        </p:spPr>
        <p:txBody>
          <a:bodyPr lIns="91440" tIns="45720" rIns="91440" bIns="45720"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2021 WDS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暑期讨论班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9979" y="882375"/>
            <a:ext cx="10288949" cy="356696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br>
              <a:rPr lang="en-US" altLang="zh-CN" sz="3200" dirty="0">
                <a:sym typeface="+mn-ea"/>
              </a:rPr>
            </a:br>
            <a:r>
              <a:rPr lang="zh-CN" altLang="en-US" sz="4000" dirty="0">
                <a:sym typeface="+mn-ea"/>
              </a:rPr>
              <a:t>稀疏奖励</a:t>
            </a:r>
            <a:r>
              <a:rPr lang="en-US" altLang="zh-CN" sz="4000" dirty="0">
                <a:sym typeface="+mn-ea"/>
              </a:rPr>
              <a:t>——</a:t>
            </a:r>
            <a:r>
              <a:rPr lang="zh-CN" altLang="en-US" sz="4000" dirty="0">
                <a:sym typeface="+mn-ea"/>
              </a:rPr>
              <a:t>分层强化学习</a:t>
            </a:r>
            <a:br>
              <a:rPr lang="en-US" altLang="zh-CN" sz="4000" dirty="0">
                <a:sym typeface="+mn-ea"/>
              </a:rPr>
            </a:br>
            <a:r>
              <a:rPr lang="zh-CN" altLang="en-US" sz="2400" dirty="0">
                <a:sym typeface="+mn-ea"/>
              </a:rPr>
              <a:t>（</a:t>
            </a:r>
            <a:r>
              <a:rPr lang="en-US" altLang="zh-CN" sz="2400" dirty="0">
                <a:sym typeface="+mn-ea"/>
              </a:rPr>
              <a:t>Hierarchical Reinforcement Learning</a:t>
            </a:r>
            <a:r>
              <a:rPr lang="zh-CN" altLang="en-US" sz="2400" dirty="0">
                <a:sym typeface="+mn-ea"/>
              </a:rPr>
              <a:t>）</a:t>
            </a:r>
            <a:endParaRPr sz="3200" dirty="0">
              <a:sym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DD930EB-DE53-4C2F-BC6F-9A25558FDCC2}"/>
              </a:ext>
            </a:extLst>
          </p:cNvPr>
          <p:cNvSpPr txBox="1"/>
          <p:nvPr/>
        </p:nvSpPr>
        <p:spPr>
          <a:xfrm>
            <a:off x="4764505" y="4681014"/>
            <a:ext cx="266299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+mn-ea"/>
              </a:rPr>
              <a:t>汇报人：刘伟翼</a:t>
            </a:r>
            <a:r>
              <a:rPr lang="en-US" altLang="zh-CN" dirty="0">
                <a:latin typeface="+mn-ea"/>
              </a:rPr>
              <a:t>2021.07.29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6400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E78A24-38F6-4B82-B11B-451E0C45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813E-9CE0-464E-B9DD-70AA2690241B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9CAE29-CEA3-4345-A45F-11E21F3F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东南大学计算机学院万维网数据科学实验室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DEE5EB-D369-4E91-AB8E-C7900481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C2C720B0-C513-4203-9D44-37E38C45E017}"/>
              </a:ext>
            </a:extLst>
          </p:cNvPr>
          <p:cNvSpPr txBox="1">
            <a:spLocks/>
          </p:cNvSpPr>
          <p:nvPr/>
        </p:nvSpPr>
        <p:spPr>
          <a:xfrm>
            <a:off x="553269" y="606829"/>
            <a:ext cx="115095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Feudal  RL</a:t>
            </a:r>
            <a:r>
              <a:rPr lang="zh-CN" altLang="en-US" dirty="0"/>
              <a:t>改进</a:t>
            </a:r>
            <a:r>
              <a:rPr lang="en-US" altLang="zh-CN" dirty="0"/>
              <a:t>——</a:t>
            </a:r>
            <a:r>
              <a:rPr lang="en-US" altLang="zh-CN" dirty="0" err="1"/>
              <a:t>FeUdal</a:t>
            </a:r>
            <a:r>
              <a:rPr lang="en-US" altLang="zh-CN" dirty="0"/>
              <a:t> Networks (</a:t>
            </a:r>
            <a:r>
              <a:rPr lang="en-US" altLang="zh-CN" dirty="0" err="1"/>
              <a:t>FuNs</a:t>
            </a:r>
            <a:r>
              <a:rPr lang="en-US" altLang="zh-CN" dirty="0"/>
              <a:t>)</a:t>
            </a:r>
            <a:endParaRPr lang="zh-TW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2154911-978A-4CAB-8FF4-04C32EDE7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0" y="1962845"/>
            <a:ext cx="7464602" cy="38137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76E27AB-DC36-4975-BB05-3776C0C57F3F}"/>
                  </a:ext>
                </a:extLst>
              </p:cNvPr>
              <p:cNvSpPr txBox="1"/>
              <p:nvPr/>
            </p:nvSpPr>
            <p:spPr>
              <a:xfrm>
                <a:off x="7783582" y="1977227"/>
                <a:ext cx="4911473" cy="39602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CN" sz="28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percept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CN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Mspace</m:t>
                          </m:r>
                        </m:sup>
                      </m:sSup>
                      <m:r>
                        <a:rPr lang="en-US" altLang="zh-CN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, 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𝑀𝑟𝑛𝑛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/||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||</m:t>
                      </m:r>
                    </m:oMath>
                  </m:oMathPara>
                </a14:m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l-GR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28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zh-CN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𝑟𝑛𝑛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altLang="zh-CN" sz="28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altLang="zh-CN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SoftMax</m:t>
                      </m:r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76E27AB-DC36-4975-BB05-3776C0C57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582" y="1977227"/>
                <a:ext cx="4911473" cy="39602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622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E66185-8A2E-45D6-9007-009CFDFD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813E-9CE0-464E-B9DD-70AA2690241B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2CA6AF-B863-4899-A311-80F03938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东南大学计算机学院万维网数据科学实验室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BA4F47-EB0E-46C7-A358-2C8F095C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D8D55E9-5EF9-4F49-8758-F2C38F876A52}"/>
              </a:ext>
            </a:extLst>
          </p:cNvPr>
          <p:cNvSpPr txBox="1">
            <a:spLocks/>
          </p:cNvSpPr>
          <p:nvPr/>
        </p:nvSpPr>
        <p:spPr>
          <a:xfrm>
            <a:off x="323260" y="701984"/>
            <a:ext cx="12192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3600" b="0" i="0" dirty="0">
                <a:solidFill>
                  <a:srgbClr val="121212"/>
                </a:solidFill>
                <a:effectLst/>
                <a:latin typeface="-apple-system"/>
              </a:rPr>
              <a:t>HIerarchical Reinforcement learning with Off-policy correction</a:t>
            </a:r>
          </a:p>
          <a:p>
            <a:r>
              <a:rPr lang="en-US" altLang="zh-CN" sz="3600" dirty="0">
                <a:solidFill>
                  <a:srgbClr val="121212"/>
                </a:solidFill>
                <a:latin typeface="-apple-system"/>
              </a:rPr>
              <a:t>(HIRO)</a:t>
            </a:r>
            <a:endParaRPr lang="zh-TW" altLang="en-US" sz="3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FA9F81-D751-489C-AC34-87B688F32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26" y="2027547"/>
            <a:ext cx="11354148" cy="37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8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B1E67C-0F2D-4917-BAA7-D3330F64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rPr>
              <a:t>东南大学计算机学院万维网数据科学实验室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51323-B580-4D14-AADD-D5E01BA0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8FEB664F-1E48-DF48-A647-A10888C2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9D389DC5-EF14-44AE-888E-C66B606F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6" y="2075594"/>
            <a:ext cx="8186534" cy="2886931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稀疏奖励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(Sparse Reward)</a:t>
            </a:r>
          </a:p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设计奖励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(Reward Shaping )</a:t>
            </a:r>
          </a:p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层次强化学习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(Hierarchical Reinforcement Learning)</a:t>
            </a:r>
          </a:p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层次强化学习经典模型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ea typeface="宋体" panose="02010600030101010101" pitchFamily="2" charset="-122"/>
            </a:endParaRPr>
          </a:p>
          <a:p>
            <a:r>
              <a:rPr lang="zh-CN" altLang="en-US" sz="2800" dirty="0">
                <a:ea typeface="宋体" panose="02010600030101010101" pitchFamily="2" charset="-122"/>
              </a:rPr>
              <a:t>总结</a:t>
            </a:r>
            <a:endParaRPr lang="en-US" altLang="zh-CN" sz="2800" dirty="0"/>
          </a:p>
          <a:p>
            <a:endParaRPr lang="zh-CN" altLang="en-US" dirty="0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2FC0817A-864E-4DCE-A8A9-D010E856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/>
          <a:lstStyle/>
          <a:p>
            <a:fld id="{FB82813E-9CE0-464E-B9DD-70AA2690241B}" type="datetime1">
              <a:rPr lang="en-US" altLang="zh-CN" smtClean="0"/>
              <a:t>7/29/2021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6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0595C-B9F6-4741-9A2A-B2EBDF5E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813E-9CE0-464E-B9DD-70AA2690241B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FB2DC2-D17F-462C-9B84-965EAD6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东南大学计算机学院万维网数据科学实验室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0E7F0-CF0A-4827-A8B5-F26E3EA7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标题 9">
            <a:extLst>
              <a:ext uri="{FF2B5EF4-FFF2-40B4-BE49-F238E27FC236}">
                <a16:creationId xmlns:a16="http://schemas.microsoft.com/office/drawing/2014/main" id="{A736DE0A-5098-40BA-A38B-F67DD7E3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6EDE9A0-302B-434F-BE71-7BD766A46CE0}"/>
              </a:ext>
            </a:extLst>
          </p:cNvPr>
          <p:cNvSpPr txBox="1"/>
          <p:nvPr/>
        </p:nvSpPr>
        <p:spPr>
          <a:xfrm>
            <a:off x="685798" y="1848872"/>
            <a:ext cx="105156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主要解决问题</a:t>
            </a:r>
            <a:r>
              <a:rPr lang="zh-CN" altLang="en-US" sz="2800" dirty="0"/>
              <a:t>：</a:t>
            </a:r>
            <a:r>
              <a:rPr lang="zh-CN" altLang="en-US" sz="2400" dirty="0"/>
              <a:t>稀疏奖励问题，复杂问题</a:t>
            </a:r>
            <a:endParaRPr lang="en-US" altLang="zh-CN" sz="2400" dirty="0"/>
          </a:p>
          <a:p>
            <a:endParaRPr lang="en-US" altLang="zh-CN" sz="2800" b="1" dirty="0"/>
          </a:p>
          <a:p>
            <a:r>
              <a:rPr lang="zh-CN" altLang="en-US" sz="2800" b="1" dirty="0"/>
              <a:t>主要思想</a:t>
            </a:r>
            <a:r>
              <a:rPr lang="zh-CN" altLang="en-US" sz="2800" dirty="0"/>
              <a:t>：</a:t>
            </a:r>
            <a:r>
              <a:rPr lang="zh-CN" altLang="en-US" sz="2400" dirty="0"/>
              <a:t>分而治之</a:t>
            </a:r>
            <a:endParaRPr lang="en-US" altLang="zh-CN" sz="2800" dirty="0"/>
          </a:p>
          <a:p>
            <a:endParaRPr lang="en-US" altLang="zh-CN" sz="2800" b="1" dirty="0"/>
          </a:p>
          <a:p>
            <a:r>
              <a:rPr lang="zh-CN" altLang="en-US" sz="2800" b="1" dirty="0"/>
              <a:t>分层方法：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goal-reach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multi-level control</a:t>
            </a:r>
          </a:p>
          <a:p>
            <a:endParaRPr lang="en-US" altLang="zh-CN" sz="2800" b="1" dirty="0"/>
          </a:p>
          <a:p>
            <a:r>
              <a:rPr lang="zh-CN" altLang="en-US" sz="2800" b="1" dirty="0"/>
              <a:t>层次强化学习模型汇总</a:t>
            </a:r>
            <a:r>
              <a:rPr lang="zh-CN" altLang="en-US" sz="2800" dirty="0"/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Feudal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MAXQ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Option-Critic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A2OC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H-DRL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h-DQN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UVFA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 Chaining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Information-Constrained Primitives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DIAYN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DADS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0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ED142B-5A17-44C1-AE03-ABB1814D1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71500"/>
            <a:ext cx="9872871" cy="5524500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 Feudal Reinforcement Learning:</a:t>
            </a:r>
          </a:p>
          <a:p>
            <a:pPr marL="0" indent="0" algn="ctr">
              <a:buNone/>
            </a:pPr>
            <a:r>
              <a:rPr lang="en-US" altLang="zh-CN" dirty="0"/>
              <a:t>http://www.gatsby.ucl.ac.uk/~dayan/papers/dh93.pdf</a:t>
            </a:r>
          </a:p>
          <a:p>
            <a:pPr marL="342900" indent="-342900"/>
            <a:r>
              <a:rPr lang="en-US" altLang="zh-CN" dirty="0" err="1"/>
              <a:t>FuNs</a:t>
            </a:r>
            <a:r>
              <a:rPr lang="en-US" altLang="zh-CN" dirty="0"/>
              <a:t>:</a:t>
            </a:r>
          </a:p>
          <a:p>
            <a:pPr marL="0" indent="0" algn="ctr">
              <a:buNone/>
            </a:pPr>
            <a:r>
              <a:rPr lang="en-US" altLang="zh-CN" dirty="0"/>
              <a:t>https://arxiv.org/pdf/1703.01161.pdf</a:t>
            </a:r>
          </a:p>
          <a:p>
            <a:pPr marL="342900" indent="-342900"/>
            <a:r>
              <a:rPr lang="en-US" altLang="zh-CN" dirty="0"/>
              <a:t>OPTION:</a:t>
            </a:r>
          </a:p>
          <a:p>
            <a:pPr marL="0" indent="0" algn="ctr">
              <a:buNone/>
            </a:pPr>
            <a:r>
              <a:rPr lang="en-US" altLang="zh-CN" dirty="0"/>
              <a:t>https://www.sciencedirect.com/science/article/pii/S0004370299000521</a:t>
            </a:r>
          </a:p>
          <a:p>
            <a:pPr marL="342900" indent="-342900"/>
            <a:r>
              <a:rPr lang="en-US" altLang="zh-CN" dirty="0"/>
              <a:t>HIRO:</a:t>
            </a:r>
          </a:p>
          <a:p>
            <a:pPr marL="0" indent="0" algn="ctr">
              <a:buNone/>
            </a:pPr>
            <a:r>
              <a:rPr lang="en-US" altLang="zh-CN" dirty="0"/>
              <a:t>https://arxiv.org/pdf/1805.08296.pdf</a:t>
            </a:r>
          </a:p>
          <a:p>
            <a:pPr marL="342900" indent="-342900"/>
            <a:r>
              <a:rPr lang="en-US" altLang="zh-CN" dirty="0"/>
              <a:t>MAXQ:</a:t>
            </a:r>
          </a:p>
          <a:p>
            <a:pPr marL="0" indent="0" algn="ctr">
              <a:buNone/>
            </a:pPr>
            <a:r>
              <a:rPr lang="en-US" altLang="zh-CN" dirty="0"/>
              <a:t>https://www.jair.org/index.php/jair/article/view/10266</a:t>
            </a:r>
          </a:p>
          <a:p>
            <a:pPr marL="342900" indent="-342900"/>
            <a:r>
              <a:rPr lang="en-US" altLang="zh-CN" dirty="0"/>
              <a:t>HAM:</a:t>
            </a:r>
          </a:p>
          <a:p>
            <a:pPr marL="0" indent="0" algn="ctr">
              <a:buNone/>
            </a:pPr>
            <a:r>
              <a:rPr lang="en-US" altLang="zh-CN" dirty="0"/>
              <a:t>https://people.eecs.berkeley.edu/~russell/classes/cs294/s11/readings/Parr+Russell:1998.pdf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064EEE-8292-4EA8-BB5B-CEAE8366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813E-9CE0-464E-B9DD-70AA2690241B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52BF22-D6F1-48FC-862C-645896E0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东南大学计算机学院万维网数据科学实验室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562056-68B5-4670-A7DB-B6D6B9A1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5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FC0CCF-A77D-4B46-9A8B-B485013F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东南大学计算机学院万维网数据科学实验室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44E73-9849-994E-B69E-70957CE7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371990C-79FD-0E4D-B1DE-6273071AC7B9}"/>
              </a:ext>
            </a:extLst>
          </p:cNvPr>
          <p:cNvSpPr/>
          <p:nvPr/>
        </p:nvSpPr>
        <p:spPr>
          <a:xfrm>
            <a:off x="4874351" y="2967335"/>
            <a:ext cx="2443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Thanks!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67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B1E67C-0F2D-4917-BAA7-D3330F64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rPr>
              <a:t>东南大学计算机学院万维网数据科学实验室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51323-B580-4D14-AADD-D5E01BA0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8FEB664F-1E48-DF48-A647-A10888C2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9D389DC5-EF14-44AE-888E-C66B606F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6" y="2075594"/>
            <a:ext cx="7781929" cy="2886931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稀疏奖励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(Sparse Reward)</a:t>
            </a:r>
          </a:p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设计奖励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(Reward Shaping )</a:t>
            </a:r>
          </a:p>
          <a:p>
            <a:r>
              <a:rPr lang="zh-CN" altLang="en-US" sz="2800" dirty="0">
                <a:ea typeface="宋体" panose="02010600030101010101" pitchFamily="2" charset="-122"/>
              </a:rPr>
              <a:t>层次强化学习</a:t>
            </a:r>
            <a:r>
              <a:rPr lang="en-US" altLang="zh-CN" sz="2400" dirty="0">
                <a:ea typeface="宋体" panose="02010600030101010101" pitchFamily="2" charset="-122"/>
              </a:rPr>
              <a:t>(Hierarchical Reinforcement Learning)</a:t>
            </a:r>
          </a:p>
          <a:p>
            <a:r>
              <a:rPr lang="zh-CN" altLang="en-US" sz="2800" dirty="0">
                <a:ea typeface="宋体" panose="02010600030101010101" pitchFamily="2" charset="-122"/>
              </a:rPr>
              <a:t>层次强化学习经典模型</a:t>
            </a:r>
            <a:endParaRPr lang="en-US" altLang="zh-CN" sz="2800" dirty="0">
              <a:ea typeface="宋体" panose="02010600030101010101" pitchFamily="2" charset="-122"/>
            </a:endParaRPr>
          </a:p>
          <a:p>
            <a:r>
              <a:rPr lang="zh-CN" altLang="en-US" sz="2800" dirty="0">
                <a:ea typeface="宋体" panose="02010600030101010101" pitchFamily="2" charset="-122"/>
              </a:rPr>
              <a:t>总结</a:t>
            </a:r>
            <a:endParaRPr lang="en-US" altLang="zh-CN" sz="2800" dirty="0"/>
          </a:p>
          <a:p>
            <a:endParaRPr lang="zh-CN" altLang="en-US" dirty="0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2FC0817A-864E-4DCE-A8A9-D010E856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/>
          <a:lstStyle/>
          <a:p>
            <a:fld id="{FB82813E-9CE0-464E-B9DD-70AA2690241B}" type="datetime1">
              <a:rPr lang="en-US" altLang="zh-CN" smtClean="0"/>
              <a:t>7/29/2021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8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B1E67C-0F2D-4917-BAA7-D3330F64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rPr>
              <a:t>东南大学计算机学院万维网数据科学实验室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51323-B580-4D14-AADD-D5E01BA0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4" descr="ãexperimentãçåçæå°çµæ">
            <a:extLst>
              <a:ext uri="{FF2B5EF4-FFF2-40B4-BE49-F238E27FC236}">
                <a16:creationId xmlns:a16="http://schemas.microsoft.com/office/drawing/2014/main" id="{D3309108-DA2C-4685-9B09-E2125F455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94" y="1761517"/>
            <a:ext cx="1989702" cy="14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F2CF9F97-9554-4567-8B39-1D074780D6D3}"/>
              </a:ext>
            </a:extLst>
          </p:cNvPr>
          <p:cNvSpPr txBox="1">
            <a:spLocks/>
          </p:cNvSpPr>
          <p:nvPr/>
        </p:nvSpPr>
        <p:spPr>
          <a:xfrm>
            <a:off x="682470" y="4386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Hierarchical RL</a:t>
            </a:r>
            <a:endParaRPr lang="zh-TW" altLang="en-US" dirty="0"/>
          </a:p>
        </p:txBody>
      </p:sp>
      <p:sp>
        <p:nvSpPr>
          <p:cNvPr id="12" name="文字方塊 3">
            <a:extLst>
              <a:ext uri="{FF2B5EF4-FFF2-40B4-BE49-F238E27FC236}">
                <a16:creationId xmlns:a16="http://schemas.microsoft.com/office/drawing/2014/main" id="{3A7B367D-1CE9-4DBF-B21E-256B3FA68F6D}"/>
              </a:ext>
            </a:extLst>
          </p:cNvPr>
          <p:cNvSpPr txBox="1"/>
          <p:nvPr/>
        </p:nvSpPr>
        <p:spPr>
          <a:xfrm>
            <a:off x="1120032" y="4795409"/>
            <a:ext cx="762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/>
              <a:t>如果下层</a:t>
            </a:r>
            <a:r>
              <a:rPr lang="en-US" altLang="zh-CN" sz="2400" dirty="0"/>
              <a:t>agent</a:t>
            </a:r>
            <a:r>
              <a:rPr lang="zh-CN" altLang="en-US" sz="2400" dirty="0"/>
              <a:t>不能达到目标，上层</a:t>
            </a:r>
            <a:r>
              <a:rPr lang="en-US" altLang="zh-CN" sz="2400" dirty="0"/>
              <a:t>agent</a:t>
            </a:r>
            <a:r>
              <a:rPr lang="zh-CN" altLang="en-US" sz="2400" dirty="0"/>
              <a:t>将受到惩罚 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14" name="文字方塊 4">
            <a:extLst>
              <a:ext uri="{FF2B5EF4-FFF2-40B4-BE49-F238E27FC236}">
                <a16:creationId xmlns:a16="http://schemas.microsoft.com/office/drawing/2014/main" id="{DEF6B082-D513-46A7-BA35-CBCF26E72E65}"/>
              </a:ext>
            </a:extLst>
          </p:cNvPr>
          <p:cNvSpPr txBox="1"/>
          <p:nvPr/>
        </p:nvSpPr>
        <p:spPr>
          <a:xfrm>
            <a:off x="1120032" y="5343146"/>
            <a:ext cx="7805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/>
              <a:t>如果</a:t>
            </a:r>
            <a:r>
              <a:rPr lang="en-US" altLang="zh-CN" sz="2400" dirty="0"/>
              <a:t>agent</a:t>
            </a:r>
            <a:r>
              <a:rPr lang="zh-CN" altLang="en-US" sz="2400" dirty="0"/>
              <a:t>达成了错误的目标，则假设最初的目标是错误的那个目标 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pic>
        <p:nvPicPr>
          <p:cNvPr id="15" name="圖片 6">
            <a:extLst>
              <a:ext uri="{FF2B5EF4-FFF2-40B4-BE49-F238E27FC236}">
                <a16:creationId xmlns:a16="http://schemas.microsoft.com/office/drawing/2014/main" id="{EAAEADAD-ECF8-4704-BA0F-C010F4439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432" y="1883078"/>
            <a:ext cx="1446414" cy="127079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4DE3D739-B0E0-4D31-88EA-3434DB942DB6}"/>
              </a:ext>
            </a:extLst>
          </p:cNvPr>
          <p:cNvSpPr/>
          <p:nvPr/>
        </p:nvSpPr>
        <p:spPr>
          <a:xfrm>
            <a:off x="2260519" y="3567715"/>
            <a:ext cx="1329070" cy="786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长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2338C64-BB74-4BC1-85EC-EEB94AC2369A}"/>
              </a:ext>
            </a:extLst>
          </p:cNvPr>
          <p:cNvSpPr/>
          <p:nvPr/>
        </p:nvSpPr>
        <p:spPr>
          <a:xfrm>
            <a:off x="5082577" y="3569268"/>
            <a:ext cx="1329070" cy="7868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DD041F6-C3CF-4EA7-BB8C-BEE321CE2E8A}"/>
              </a:ext>
            </a:extLst>
          </p:cNvPr>
          <p:cNvSpPr/>
          <p:nvPr/>
        </p:nvSpPr>
        <p:spPr>
          <a:xfrm>
            <a:off x="7904635" y="3569268"/>
            <a:ext cx="1329070" cy="7868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</a:p>
        </p:txBody>
      </p:sp>
      <p:sp>
        <p:nvSpPr>
          <p:cNvPr id="20" name="箭號: 向右 8">
            <a:extLst>
              <a:ext uri="{FF2B5EF4-FFF2-40B4-BE49-F238E27FC236}">
                <a16:creationId xmlns:a16="http://schemas.microsoft.com/office/drawing/2014/main" id="{572F8FB6-E464-48C7-A290-13CA248C0857}"/>
              </a:ext>
            </a:extLst>
          </p:cNvPr>
          <p:cNvSpPr/>
          <p:nvPr/>
        </p:nvSpPr>
        <p:spPr>
          <a:xfrm rot="18891094">
            <a:off x="3375200" y="3065617"/>
            <a:ext cx="446567" cy="4261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13">
            <a:extLst>
              <a:ext uri="{FF2B5EF4-FFF2-40B4-BE49-F238E27FC236}">
                <a16:creationId xmlns:a16="http://schemas.microsoft.com/office/drawing/2014/main" id="{BB3C3C28-9FB4-4EDF-B3A1-56EE380753AF}"/>
              </a:ext>
            </a:extLst>
          </p:cNvPr>
          <p:cNvSpPr/>
          <p:nvPr/>
        </p:nvSpPr>
        <p:spPr>
          <a:xfrm rot="2032825">
            <a:off x="4880914" y="3116884"/>
            <a:ext cx="446567" cy="4261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12">
            <a:extLst>
              <a:ext uri="{FF2B5EF4-FFF2-40B4-BE49-F238E27FC236}">
                <a16:creationId xmlns:a16="http://schemas.microsoft.com/office/drawing/2014/main" id="{981CF254-D5D1-44C7-B681-441A56AFF6FC}"/>
              </a:ext>
            </a:extLst>
          </p:cNvPr>
          <p:cNvSpPr txBox="1"/>
          <p:nvPr/>
        </p:nvSpPr>
        <p:spPr>
          <a:xfrm>
            <a:off x="1908131" y="4333744"/>
            <a:ext cx="207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提出任务</a:t>
            </a:r>
            <a:endParaRPr lang="zh-TW" altLang="en-US" sz="2400" dirty="0"/>
          </a:p>
        </p:txBody>
      </p:sp>
      <p:sp>
        <p:nvSpPr>
          <p:cNvPr id="23" name="文字方塊 15">
            <a:extLst>
              <a:ext uri="{FF2B5EF4-FFF2-40B4-BE49-F238E27FC236}">
                <a16:creationId xmlns:a16="http://schemas.microsoft.com/office/drawing/2014/main" id="{7077178E-BBB0-4AF0-8E3A-7667A59CC004}"/>
              </a:ext>
            </a:extLst>
          </p:cNvPr>
          <p:cNvSpPr txBox="1"/>
          <p:nvPr/>
        </p:nvSpPr>
        <p:spPr>
          <a:xfrm>
            <a:off x="4613917" y="4297798"/>
            <a:ext cx="226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提出子任务</a:t>
            </a:r>
            <a:endParaRPr lang="zh-TW" altLang="en-US" sz="2400" dirty="0"/>
          </a:p>
        </p:txBody>
      </p:sp>
      <p:sp>
        <p:nvSpPr>
          <p:cNvPr id="24" name="文字方塊 16">
            <a:extLst>
              <a:ext uri="{FF2B5EF4-FFF2-40B4-BE49-F238E27FC236}">
                <a16:creationId xmlns:a16="http://schemas.microsoft.com/office/drawing/2014/main" id="{65A70E61-7108-43A1-9467-BA2621AB8D43}"/>
              </a:ext>
            </a:extLst>
          </p:cNvPr>
          <p:cNvSpPr txBox="1"/>
          <p:nvPr/>
        </p:nvSpPr>
        <p:spPr>
          <a:xfrm>
            <a:off x="7474677" y="4300090"/>
            <a:ext cx="226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行动</a:t>
            </a:r>
            <a:endParaRPr lang="zh-TW" altLang="en-US" sz="2400" dirty="0"/>
          </a:p>
        </p:txBody>
      </p:sp>
      <p:sp>
        <p:nvSpPr>
          <p:cNvPr id="25" name="箭號: 向右 19">
            <a:extLst>
              <a:ext uri="{FF2B5EF4-FFF2-40B4-BE49-F238E27FC236}">
                <a16:creationId xmlns:a16="http://schemas.microsoft.com/office/drawing/2014/main" id="{C72D2CFE-1E7E-4B91-99BE-24333F3E5E35}"/>
              </a:ext>
            </a:extLst>
          </p:cNvPr>
          <p:cNvSpPr/>
          <p:nvPr/>
        </p:nvSpPr>
        <p:spPr>
          <a:xfrm rot="18891094">
            <a:off x="6263839" y="3131157"/>
            <a:ext cx="446567" cy="4261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箭號: 向右 20">
            <a:extLst>
              <a:ext uri="{FF2B5EF4-FFF2-40B4-BE49-F238E27FC236}">
                <a16:creationId xmlns:a16="http://schemas.microsoft.com/office/drawing/2014/main" id="{5B345C26-622F-4D4B-AA7C-C7C38C335D3B}"/>
              </a:ext>
            </a:extLst>
          </p:cNvPr>
          <p:cNvSpPr/>
          <p:nvPr/>
        </p:nvSpPr>
        <p:spPr>
          <a:xfrm rot="2032825">
            <a:off x="7769553" y="3182424"/>
            <a:ext cx="446567" cy="4261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日期占位符 3">
            <a:extLst>
              <a:ext uri="{FF2B5EF4-FFF2-40B4-BE49-F238E27FC236}">
                <a16:creationId xmlns:a16="http://schemas.microsoft.com/office/drawing/2014/main" id="{4CF4F958-0D40-40C0-833D-BDDE5B5A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/>
          <a:lstStyle/>
          <a:p>
            <a:fld id="{FB82813E-9CE0-464E-B9DD-70AA2690241B}" type="datetime1">
              <a:rPr lang="en-US" altLang="zh-CN" smtClean="0"/>
              <a:t>7/29/2021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 animBg="1"/>
      <p:bldP spid="17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B1E67C-0F2D-4917-BAA7-D3330F64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rPr>
              <a:t>东南大学计算机学院万维网数据科学实验室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51323-B580-4D14-AADD-D5E01BA0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圖片 3">
            <a:extLst>
              <a:ext uri="{FF2B5EF4-FFF2-40B4-BE49-F238E27FC236}">
                <a16:creationId xmlns:a16="http://schemas.microsoft.com/office/drawing/2014/main" id="{A08DE19D-1880-4ED5-A67C-212284F4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766" y="2412375"/>
            <a:ext cx="8787161" cy="3925514"/>
          </a:xfrm>
          <a:prstGeom prst="rect">
            <a:avLst/>
          </a:prstGeom>
        </p:spPr>
      </p:pic>
      <p:pic>
        <p:nvPicPr>
          <p:cNvPr id="15" name="圖片 5">
            <a:extLst>
              <a:ext uri="{FF2B5EF4-FFF2-40B4-BE49-F238E27FC236}">
                <a16:creationId xmlns:a16="http://schemas.microsoft.com/office/drawing/2014/main" id="{575966EA-0557-4553-8D95-3F8562838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890" y="336151"/>
            <a:ext cx="5320032" cy="2003473"/>
          </a:xfrm>
          <a:prstGeom prst="rect">
            <a:avLst/>
          </a:prstGeom>
        </p:spPr>
      </p:pic>
      <p:sp>
        <p:nvSpPr>
          <p:cNvPr id="7" name="日期占位符 3">
            <a:extLst>
              <a:ext uri="{FF2B5EF4-FFF2-40B4-BE49-F238E27FC236}">
                <a16:creationId xmlns:a16="http://schemas.microsoft.com/office/drawing/2014/main" id="{2A355850-D186-4796-B264-1F654F1B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/>
          <a:lstStyle/>
          <a:p>
            <a:fld id="{FB82813E-9CE0-464E-B9DD-70AA2690241B}" type="datetime1">
              <a:rPr lang="en-US" altLang="zh-CN" smtClean="0"/>
              <a:t>7/29/2021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B1E67C-0F2D-4917-BAA7-D3330F64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宋体" panose="02010600030101010101" pitchFamily="2" charset="-122"/>
                <a:cs typeface="+mn-cs"/>
              </a:rPr>
              <a:t>东南大学计算机学院万维网数据科学实验室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51323-B580-4D14-AADD-D5E01BA0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8FEB664F-1E48-DF48-A647-A10888C2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9D389DC5-EF14-44AE-888E-C66B606F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6" y="2075594"/>
            <a:ext cx="8186534" cy="2886931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稀疏奖励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(Sparse Reward)</a:t>
            </a:r>
          </a:p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设计奖励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(Reward Shaping )</a:t>
            </a:r>
          </a:p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层次强化学习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(Hierarchical Reinforcement Learning)</a:t>
            </a:r>
          </a:p>
          <a:p>
            <a:r>
              <a:rPr lang="zh-CN" altLang="en-US" sz="2800" dirty="0">
                <a:ea typeface="宋体" panose="02010600030101010101" pitchFamily="2" charset="-122"/>
              </a:rPr>
              <a:t>层次强化学习经典模型</a:t>
            </a:r>
            <a:endParaRPr lang="en-US" altLang="zh-CN" sz="2800" dirty="0">
              <a:ea typeface="宋体" panose="02010600030101010101" pitchFamily="2" charset="-122"/>
            </a:endParaRPr>
          </a:p>
          <a:p>
            <a:r>
              <a:rPr lang="zh-CN" altLang="en-US" sz="2800" dirty="0">
                <a:ea typeface="宋体" panose="02010600030101010101" pitchFamily="2" charset="-122"/>
              </a:rPr>
              <a:t>总结</a:t>
            </a:r>
            <a:endParaRPr lang="en-US" altLang="zh-CN" sz="2800" dirty="0"/>
          </a:p>
          <a:p>
            <a:endParaRPr lang="zh-CN" altLang="en-US" dirty="0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2FC0817A-864E-4DCE-A8A9-D010E856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/>
          <a:lstStyle/>
          <a:p>
            <a:fld id="{FB82813E-9CE0-464E-B9DD-70AA2690241B}" type="datetime1">
              <a:rPr lang="en-US" altLang="zh-CN" smtClean="0"/>
              <a:t>7/29/2021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4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588AFA19-22C7-448E-8E11-28F0D5896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642" y="1579407"/>
            <a:ext cx="4297589" cy="4524375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E246B0-5F1C-4A07-BC2C-84A1ABF6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813E-9CE0-464E-B9DD-70AA2690241B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5EA3D4-8764-470D-9A72-13509EB2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东南大学计算机学院万维网数据科学实验室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BC5504-97F0-4810-8AC5-BE11F44F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407A1A6-E77F-4503-B065-9EC465A4A4F2}"/>
              </a:ext>
            </a:extLst>
          </p:cNvPr>
          <p:cNvSpPr txBox="1">
            <a:spLocks/>
          </p:cNvSpPr>
          <p:nvPr/>
        </p:nvSpPr>
        <p:spPr>
          <a:xfrm>
            <a:off x="465728" y="483227"/>
            <a:ext cx="115095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层次</a:t>
            </a:r>
            <a:r>
              <a:rPr lang="en-US" altLang="zh-CN" dirty="0"/>
              <a:t>RL</a:t>
            </a:r>
            <a:r>
              <a:rPr lang="zh-CN" altLang="en-US" dirty="0"/>
              <a:t>鼻祖</a:t>
            </a:r>
            <a:r>
              <a:rPr lang="en-US" altLang="zh-CN" dirty="0"/>
              <a:t>——Feudal Reinforcement Learning</a:t>
            </a:r>
            <a:endParaRPr lang="zh-TW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1462D69-8530-4CB1-8406-A40F12435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69" y="1579407"/>
            <a:ext cx="4210050" cy="4524375"/>
          </a:xfrm>
          <a:prstGeom prst="rect">
            <a:avLst/>
          </a:prstGeom>
        </p:spPr>
      </p:pic>
      <p:sp>
        <p:nvSpPr>
          <p:cNvPr id="11" name="内容占位符 12">
            <a:extLst>
              <a:ext uri="{FF2B5EF4-FFF2-40B4-BE49-F238E27FC236}">
                <a16:creationId xmlns:a16="http://schemas.microsoft.com/office/drawing/2014/main" id="{AB30F6B6-C823-47E0-8D0F-AB479AE65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073" y="3122957"/>
            <a:ext cx="3282176" cy="2886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两大原则：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</a:rPr>
              <a:t>Reward Hiding</a:t>
            </a:r>
          </a:p>
          <a:p>
            <a:r>
              <a:rPr lang="en-US" altLang="zh-CN" sz="2800" dirty="0">
                <a:ea typeface="宋体" panose="02010600030101010101" pitchFamily="2" charset="-122"/>
              </a:rPr>
              <a:t>Information Hiding</a:t>
            </a:r>
            <a:endParaRPr lang="en-US" altLang="zh-CN" sz="2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39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F11BE4A-D6F2-465F-A565-152728128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295" y="2641588"/>
            <a:ext cx="5084470" cy="358224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65708F-B83C-4BEC-9FEA-97C3E466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813E-9CE0-464E-B9DD-70AA2690241B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BED44F-09C2-46B6-B5D0-2AD1D1B7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东南大学计算机学院万维网数据科学实验室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BDEF78-F027-4C8C-9EF1-85DAA172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1395E10-C1E5-4DE5-8B63-E73B1A5DFC0E}"/>
              </a:ext>
            </a:extLst>
          </p:cNvPr>
          <p:cNvSpPr txBox="1">
            <a:spLocks/>
          </p:cNvSpPr>
          <p:nvPr/>
        </p:nvSpPr>
        <p:spPr>
          <a:xfrm>
            <a:off x="479251" y="485976"/>
            <a:ext cx="115095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i="0" dirty="0">
                <a:solidFill>
                  <a:srgbClr val="121212"/>
                </a:solidFill>
                <a:effectLst/>
              </a:rPr>
              <a:t>Option</a:t>
            </a:r>
            <a:r>
              <a:rPr lang="zh-CN" altLang="en-US" i="0" dirty="0">
                <a:solidFill>
                  <a:srgbClr val="121212"/>
                </a:solidFill>
                <a:effectLst/>
              </a:rPr>
              <a:t>概念</a:t>
            </a:r>
            <a:endParaRPr lang="en-US" altLang="zh-CN" i="0" dirty="0">
              <a:solidFill>
                <a:srgbClr val="121212"/>
              </a:solidFill>
              <a:effectLst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D9A95A7-8306-4FC5-A583-8E021EEE5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69" y="1639411"/>
            <a:ext cx="6592928" cy="30745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DF52124-3D3F-4600-8C5C-786197E173EE}"/>
                  </a:ext>
                </a:extLst>
              </p:cNvPr>
              <p:cNvSpPr txBox="1"/>
              <p:nvPr/>
            </p:nvSpPr>
            <p:spPr>
              <a:xfrm>
                <a:off x="7559531" y="1811539"/>
                <a:ext cx="3898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/>
                  <a:t>三元组</a:t>
                </a:r>
                <a:r>
                  <a:rPr lang="en-US" altLang="zh-CN" sz="2800" b="1" dirty="0"/>
                  <a:t>:(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800" b="1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DF52124-3D3F-4600-8C5C-786197E17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531" y="1811539"/>
                <a:ext cx="3898900" cy="523220"/>
              </a:xfrm>
              <a:prstGeom prst="rect">
                <a:avLst/>
              </a:prstGeom>
              <a:blipFill>
                <a:blip r:embed="rId4"/>
                <a:stretch>
                  <a:fillRect l="-3125" t="-16279" b="-33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03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CEABE1-808D-4FDA-9045-840715DB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813E-9CE0-464E-B9DD-70AA2690241B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2D7BF5-22A6-40F5-915A-C07EEF09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东南大学计算机学院万维网数据科学实验室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AFE5CE-40A1-40F8-8FDC-B14384E9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F592C0BC-C050-43D1-9AAD-8397721D0063}"/>
              </a:ext>
            </a:extLst>
          </p:cNvPr>
          <p:cNvSpPr txBox="1">
            <a:spLocks/>
          </p:cNvSpPr>
          <p:nvPr/>
        </p:nvSpPr>
        <p:spPr>
          <a:xfrm>
            <a:off x="479251" y="485976"/>
            <a:ext cx="115095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i="0" dirty="0">
                <a:solidFill>
                  <a:srgbClr val="121212"/>
                </a:solidFill>
                <a:effectLst/>
              </a:rPr>
              <a:t>Hierarchical Abstract Machines</a:t>
            </a:r>
            <a:r>
              <a:rPr lang="en-US" altLang="zh-CN" dirty="0">
                <a:solidFill>
                  <a:srgbClr val="121212"/>
                </a:solidFill>
              </a:rPr>
              <a:t>(</a:t>
            </a:r>
            <a:r>
              <a:rPr lang="en-US" altLang="zh-CN" i="0" dirty="0">
                <a:solidFill>
                  <a:srgbClr val="121212"/>
                </a:solidFill>
                <a:effectLst/>
              </a:rPr>
              <a:t>HAM)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14CD2B-A1AE-462A-9BAD-DCFB44FFF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4" y="1562100"/>
            <a:ext cx="4709905" cy="425410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34FE6DC-B062-4146-9EF2-1DCCDF7A179B}"/>
              </a:ext>
            </a:extLst>
          </p:cNvPr>
          <p:cNvSpPr txBox="1"/>
          <p:nvPr/>
        </p:nvSpPr>
        <p:spPr>
          <a:xfrm>
            <a:off x="6180473" y="2557532"/>
            <a:ext cx="5185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/>
              <a:t>动作状态，在环境中执行动作</a:t>
            </a:r>
          </a:p>
          <a:p>
            <a:endParaRPr lang="zh-CN" altLang="en-US" dirty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/>
              <a:t>调用状态，将另一个机器作为子程序执行。</a:t>
            </a:r>
          </a:p>
          <a:p>
            <a:endParaRPr lang="zh-CN" altLang="en-US" dirty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/>
              <a:t>选择状态，非确定性地选择下一个机器状态</a:t>
            </a:r>
          </a:p>
          <a:p>
            <a:endParaRPr lang="zh-CN" altLang="en-US" dirty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/>
              <a:t>停止状态，停止机器的执行，并将控制返回到之前的调用状态。</a:t>
            </a:r>
          </a:p>
        </p:txBody>
      </p:sp>
    </p:spTree>
    <p:extLst>
      <p:ext uri="{BB962C8B-B14F-4D97-AF65-F5344CB8AC3E}">
        <p14:creationId xmlns:p14="http://schemas.microsoft.com/office/powerpoint/2010/main" val="112988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1FF24AB-1301-4C0F-8ECD-E46D8F04A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1475"/>
            <a:ext cx="4758011" cy="5852353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6B5030-64F0-4D39-99BD-7C4263FE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813E-9CE0-464E-B9DD-70AA2690241B}" type="datetime1">
              <a:rPr lang="en-US" altLang="zh-CN" smtClean="0"/>
              <a:t>7/29/2021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D1AA7C-7B62-4B54-A006-957F612A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东南大学计算机学院万维网数据科学实验室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95FF0E-DA4C-4217-851B-59DE9AF9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428E09B0-383B-487E-9930-BD6C394A360D}"/>
              </a:ext>
            </a:extLst>
          </p:cNvPr>
          <p:cNvSpPr txBox="1">
            <a:spLocks/>
          </p:cNvSpPr>
          <p:nvPr/>
        </p:nvSpPr>
        <p:spPr>
          <a:xfrm>
            <a:off x="834851" y="536776"/>
            <a:ext cx="115095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i="0" dirty="0">
                <a:solidFill>
                  <a:srgbClr val="121212"/>
                </a:solidFill>
                <a:effectLst/>
              </a:rPr>
              <a:t>MAXQ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461DA31-49AD-46E0-AF83-A259A8A8E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78" y="2571750"/>
            <a:ext cx="55435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92925"/>
      </p:ext>
    </p:extLst>
  </p:cSld>
  <p:clrMapOvr>
    <a:masterClrMapping/>
  </p:clrMapOvr>
</p:sld>
</file>

<file path=ppt/theme/theme1.xml><?xml version="1.0" encoding="utf-8"?>
<a:theme xmlns:a="http://schemas.openxmlformats.org/drawingml/2006/main" name="基础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社团发现23" id="{F5E57C51-36E4-FD40-9C69-2FB901F72F5D}" vid="{5C073211-BA31-5A47-A51A-560D12C653F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9449</TotalTime>
  <Words>623</Words>
  <Application>Microsoft Office PowerPoint</Application>
  <PresentationFormat>宽屏</PresentationFormat>
  <Paragraphs>123</Paragraphs>
  <Slides>15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-apple-system</vt:lpstr>
      <vt:lpstr>微軟正黑體</vt:lpstr>
      <vt:lpstr>等线</vt:lpstr>
      <vt:lpstr>宋体</vt:lpstr>
      <vt:lpstr>Cambria Math</vt:lpstr>
      <vt:lpstr>Corbel</vt:lpstr>
      <vt:lpstr>Times New Roman</vt:lpstr>
      <vt:lpstr>Wingdings</vt:lpstr>
      <vt:lpstr>基础</vt:lpstr>
      <vt:lpstr> 稀疏奖励——分层强化学习 （Hierarchical Reinforcement Learning）</vt:lpstr>
      <vt:lpstr>目录</vt:lpstr>
      <vt:lpstr>PowerPoint 演示文稿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目录</vt:lpstr>
      <vt:lpstr>总结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gene-disease associations from the heterogeneous network using graph embedding</dc:title>
  <dc:creator>坂田 欣一</dc:creator>
  <cp:lastModifiedBy>刘 伟翼</cp:lastModifiedBy>
  <cp:revision>187</cp:revision>
  <dcterms:created xsi:type="dcterms:W3CDTF">2020-08-27T14:16:50Z</dcterms:created>
  <dcterms:modified xsi:type="dcterms:W3CDTF">2021-07-29T07:25:36Z</dcterms:modified>
</cp:coreProperties>
</file>